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14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471"/>
            <a:ext cx="61083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43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Leveraging our analysis, we propose actionable strategies to optimize business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61128"/>
            <a:ext cx="6407944" cy="1322189"/>
          </a:xfrm>
          <a:prstGeom prst="roundRect">
            <a:avLst>
              <a:gd name="adj" fmla="val 41173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28224" y="2595562"/>
            <a:ext cx="3848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 High-Value Segments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08598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marketing on top-revenue customer groups.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361128"/>
            <a:ext cx="6408063" cy="1322189"/>
          </a:xfrm>
          <a:prstGeom prst="roundRect">
            <a:avLst>
              <a:gd name="adj" fmla="val 41173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662982" y="2595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Discounts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08598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Apply promotions selectively to maximize ROI.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910132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28224" y="4144566"/>
            <a:ext cx="3040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Promote Top Products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463498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Highlight highly-rated items in campaigns.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3910132"/>
            <a:ext cx="6408063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662982" y="4144566"/>
            <a:ext cx="313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 Subscriptions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463498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 benefits for retention, especially for loyal customers.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822037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1028224" y="6056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Optimize Shipping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8224" y="654689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Incentivize Express shipping for high-value orders.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822037"/>
            <a:ext cx="6408063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662982" y="6056471"/>
            <a:ext cx="3752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Segment-Specific Strategies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654689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Tailor actions for New, Returning, and Loyal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1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950" y="432078"/>
            <a:ext cx="4607957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Overview &amp; Objectives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549950" y="1060609"/>
            <a:ext cx="8044101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project analyzes customer shopping behavior using transactional data to extract actionable business insights.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9950" y="1975842"/>
            <a:ext cx="8044101" cy="1163836"/>
          </a:xfrm>
          <a:prstGeom prst="roundRect">
            <a:avLst>
              <a:gd name="adj" fmla="val 9428"/>
            </a:avLst>
          </a:prstGeom>
          <a:solidFill>
            <a:srgbClr val="FDFBF7"/>
          </a:solidFill>
          <a:ln/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49950" y="1952982"/>
            <a:ext cx="8044101" cy="91440"/>
          </a:xfrm>
          <a:prstGeom prst="roundRect">
            <a:avLst>
              <a:gd name="adj" fmla="val 72187"/>
            </a:avLst>
          </a:prstGeom>
          <a:solidFill>
            <a:srgbClr val="E6DED2"/>
          </a:solidFill>
          <a:ln/>
        </p:spPr>
      </p:sp>
      <p:sp>
        <p:nvSpPr>
          <p:cNvPr id="7" name="Shape 4"/>
          <p:cNvSpPr/>
          <p:nvPr/>
        </p:nvSpPr>
        <p:spPr>
          <a:xfrm>
            <a:off x="4336316" y="1740218"/>
            <a:ext cx="471368" cy="471368"/>
          </a:xfrm>
          <a:prstGeom prst="roundRect">
            <a:avLst>
              <a:gd name="adj" fmla="val 193989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477762" y="185808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29853" y="2368629"/>
            <a:ext cx="2277785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29853" y="2708315"/>
            <a:ext cx="768429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Identify distinct customer groups for targeted strategies.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49950" y="3532346"/>
            <a:ext cx="8044101" cy="1163836"/>
          </a:xfrm>
          <a:prstGeom prst="roundRect">
            <a:avLst>
              <a:gd name="adj" fmla="val 9428"/>
            </a:avLst>
          </a:prstGeom>
          <a:solidFill>
            <a:srgbClr val="FDFBF7"/>
          </a:solidFill>
          <a:ln/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549950" y="3509486"/>
            <a:ext cx="8044101" cy="91440"/>
          </a:xfrm>
          <a:prstGeom prst="roundRect">
            <a:avLst>
              <a:gd name="adj" fmla="val 72187"/>
            </a:avLst>
          </a:prstGeom>
          <a:solidFill>
            <a:srgbClr val="E6DED2"/>
          </a:solidFill>
          <a:ln/>
        </p:spPr>
      </p:sp>
      <p:sp>
        <p:nvSpPr>
          <p:cNvPr id="13" name="Shape 10"/>
          <p:cNvSpPr/>
          <p:nvPr/>
        </p:nvSpPr>
        <p:spPr>
          <a:xfrm>
            <a:off x="4336316" y="3296722"/>
            <a:ext cx="471368" cy="471368"/>
          </a:xfrm>
          <a:prstGeom prst="roundRect">
            <a:avLst>
              <a:gd name="adj" fmla="val 193989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477762" y="341459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29853" y="3925133"/>
            <a:ext cx="196441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Spending Behavior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29853" y="4264819"/>
            <a:ext cx="768429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 purchasing patterns and value.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549950" y="5088850"/>
            <a:ext cx="8044101" cy="1163836"/>
          </a:xfrm>
          <a:prstGeom prst="roundRect">
            <a:avLst>
              <a:gd name="adj" fmla="val 9428"/>
            </a:avLst>
          </a:prstGeom>
          <a:solidFill>
            <a:srgbClr val="FDFBF7"/>
          </a:solidFill>
          <a:ln/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549950" y="5065990"/>
            <a:ext cx="8044101" cy="91440"/>
          </a:xfrm>
          <a:prstGeom prst="roundRect">
            <a:avLst>
              <a:gd name="adj" fmla="val 72187"/>
            </a:avLst>
          </a:prstGeom>
          <a:solidFill>
            <a:srgbClr val="E6DED2"/>
          </a:solidFill>
          <a:ln/>
        </p:spPr>
      </p:sp>
      <p:sp>
        <p:nvSpPr>
          <p:cNvPr id="19" name="Shape 16"/>
          <p:cNvSpPr/>
          <p:nvPr/>
        </p:nvSpPr>
        <p:spPr>
          <a:xfrm>
            <a:off x="4336316" y="4853226"/>
            <a:ext cx="471368" cy="471368"/>
          </a:xfrm>
          <a:prstGeom prst="roundRect">
            <a:avLst>
              <a:gd name="adj" fmla="val 193989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4477762" y="4971098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29853" y="5481638"/>
            <a:ext cx="2042755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Performance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29853" y="5821323"/>
            <a:ext cx="768429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Evaluate product success and demand.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549950" y="6645354"/>
            <a:ext cx="8044101" cy="1163836"/>
          </a:xfrm>
          <a:prstGeom prst="roundRect">
            <a:avLst>
              <a:gd name="adj" fmla="val 9428"/>
            </a:avLst>
          </a:prstGeom>
          <a:solidFill>
            <a:srgbClr val="FDFBF7"/>
          </a:solidFill>
          <a:ln/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549950" y="6622494"/>
            <a:ext cx="8044101" cy="91440"/>
          </a:xfrm>
          <a:prstGeom prst="roundRect">
            <a:avLst>
              <a:gd name="adj" fmla="val 72187"/>
            </a:avLst>
          </a:prstGeom>
          <a:solidFill>
            <a:srgbClr val="E6DED2"/>
          </a:solidFill>
          <a:ln/>
        </p:spPr>
      </p:sp>
      <p:sp>
        <p:nvSpPr>
          <p:cNvPr id="25" name="Shape 22"/>
          <p:cNvSpPr/>
          <p:nvPr/>
        </p:nvSpPr>
        <p:spPr>
          <a:xfrm>
            <a:off x="4336316" y="6409730"/>
            <a:ext cx="471368" cy="471368"/>
          </a:xfrm>
          <a:prstGeom prst="roundRect">
            <a:avLst>
              <a:gd name="adj" fmla="val 193989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4477762" y="6527602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729853" y="7038142"/>
            <a:ext cx="214348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 Effectiveness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729853" y="7377827"/>
            <a:ext cx="768429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Assess the impact of promotions on sales.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8737" y="473273"/>
            <a:ext cx="3442573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Summary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88737" y="1161574"/>
            <a:ext cx="7939326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analysis is based on 3,900 customer purchases across 18 columns, covering key data categories.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8737" y="1905952"/>
            <a:ext cx="22860" cy="5386388"/>
          </a:xfrm>
          <a:prstGeom prst="roundRect">
            <a:avLst>
              <a:gd name="adj" fmla="val 316250"/>
            </a:avLst>
          </a:prstGeom>
          <a:solidFill>
            <a:srgbClr val="CCC4B8"/>
          </a:solidFill>
          <a:ln/>
        </p:spPr>
      </p:sp>
      <p:sp>
        <p:nvSpPr>
          <p:cNvPr id="6" name="Shape 3"/>
          <p:cNvSpPr/>
          <p:nvPr/>
        </p:nvSpPr>
        <p:spPr>
          <a:xfrm>
            <a:off x="6111597" y="1905952"/>
            <a:ext cx="7939326" cy="1342311"/>
          </a:xfrm>
          <a:prstGeom prst="rect">
            <a:avLst/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283643" y="2085618"/>
            <a:ext cx="233826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Information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83643" y="2457688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Age, Gender, Location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3643" y="2793206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Subscription Status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11597" y="3592473"/>
            <a:ext cx="7939326" cy="1342311"/>
          </a:xfrm>
          <a:prstGeom prst="rect">
            <a:avLst/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283643" y="3772138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Purchase Details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83643" y="4144208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Item, Category, Amount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83643" y="4479727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Season, Size, Color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11597" y="5278993"/>
            <a:ext cx="7939326" cy="2013347"/>
          </a:xfrm>
          <a:prstGeom prst="rect">
            <a:avLst/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283643" y="5458658"/>
            <a:ext cx="215157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Behavioral Data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3643" y="5830729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Discount, Promo Code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83643" y="6166247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Previous Purchases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283643" y="6501765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Frequency, Review Rating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283643" y="6837283"/>
            <a:ext cx="758761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Shipping Type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088737" y="7485936"/>
            <a:ext cx="793932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Note: 37 missing values were found in the Review Rating column.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4525"/>
            <a:ext cx="72924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&amp; EDA (Python)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8716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 was crucial for initial data exploration and cleaning, ensuring data quality for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207663"/>
            <a:ext cx="36647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3381970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 &amp; Structure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226719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dataset, inspected data types, and identified missing values.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685348" y="28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3207663"/>
            <a:ext cx="36648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4685348" y="3381970"/>
            <a:ext cx="3369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Values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85348" y="387238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Addressed missing review ratings to maintain data integrity.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122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067306"/>
            <a:ext cx="7556421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24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Basic Explorations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67320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Analyzed purchase amounts, demographics, and discount usage.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471" y="416004"/>
            <a:ext cx="6452592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 &amp; Database Integration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9471" y="1096804"/>
            <a:ext cx="135714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refined the dataset through standardization, feature engineering, and validation before integrating with PostgreSQL.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45" y="1683722"/>
            <a:ext cx="226933" cy="2269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1080" y="1679138"/>
            <a:ext cx="22395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Column Standardization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021080" y="2066687"/>
            <a:ext cx="610957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Converted column names to snake_case for consistency.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45" y="2615863"/>
            <a:ext cx="226933" cy="2269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1080" y="2611279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021080" y="2998827"/>
            <a:ext cx="610957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Created 'age_group' and 'purchase_frequency_days'.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45" y="3548003"/>
            <a:ext cx="226933" cy="2269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1080" y="3543419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Consistency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021080" y="3930968"/>
            <a:ext cx="610957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Removed redundant 'promo_code_used' column.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367" y="1679138"/>
            <a:ext cx="6601182" cy="66011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7367" y="8450461"/>
            <a:ext cx="192119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07367" y="8838009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Loaded cleaned data into PostgreSQL for efficient SQL analysis.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554355"/>
            <a:ext cx="5129332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Analysis: Key Insights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92083" y="1360765"/>
            <a:ext cx="773263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SQL queries revealed critical patterns in customer behavior and product performance.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2083" y="2232422"/>
            <a:ext cx="7732633" cy="1209675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214943" y="2255282"/>
            <a:ext cx="806410" cy="1163955"/>
          </a:xfrm>
          <a:prstGeom prst="roundRect">
            <a:avLst>
              <a:gd name="adj" fmla="val 7099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63070" y="2648188"/>
            <a:ext cx="302419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222927" y="245685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222927" y="2892862"/>
            <a:ext cx="647735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Identified purchasing power differences between genders.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2083" y="3643670"/>
            <a:ext cx="7732633" cy="1209675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214943" y="3666530"/>
            <a:ext cx="806410" cy="1163955"/>
          </a:xfrm>
          <a:prstGeom prst="roundRect">
            <a:avLst>
              <a:gd name="adj" fmla="val 7099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63070" y="4059436"/>
            <a:ext cx="302419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222927" y="3868103"/>
            <a:ext cx="270152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High-Value Customers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222927" y="4304109"/>
            <a:ext cx="647735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Found discount users who still spend above average.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92083" y="5054918"/>
            <a:ext cx="7732633" cy="1209675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6214943" y="5077778"/>
            <a:ext cx="806410" cy="1163955"/>
          </a:xfrm>
          <a:prstGeom prst="roundRect">
            <a:avLst>
              <a:gd name="adj" fmla="val 7099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63070" y="5470684"/>
            <a:ext cx="302419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222927" y="527935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5 Products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222927" y="5715357"/>
            <a:ext cx="647735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Ranked products by average review rating.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192083" y="6466165"/>
            <a:ext cx="7732633" cy="1209675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6214943" y="6489025"/>
            <a:ext cx="806410" cy="1163955"/>
          </a:xfrm>
          <a:prstGeom prst="roundRect">
            <a:avLst>
              <a:gd name="adj" fmla="val 7099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463070" y="6881932"/>
            <a:ext cx="302419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222927" y="669059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Impact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222927" y="7126605"/>
            <a:ext cx="647735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Compared purchase amounts by shipping type.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5117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Analysis: Subscription &amp; Segmentation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25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Further SQL analysis focused on subscription impact and customer lifecycle segmentation.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06247"/>
            <a:ext cx="7556421" cy="4072176"/>
          </a:xfrm>
          <a:prstGeom prst="roundRect">
            <a:avLst>
              <a:gd name="adj" fmla="val 2339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801410" y="3313867"/>
            <a:ext cx="3770590" cy="2387084"/>
          </a:xfrm>
          <a:prstGeom prst="roundRect">
            <a:avLst>
              <a:gd name="adj" fmla="val 3991"/>
            </a:avLst>
          </a:prstGeom>
          <a:solidFill>
            <a:srgbClr val="F2EDE5"/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540681"/>
            <a:ext cx="33169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 vs. Non-Subscriber Spending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385429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Assessed financial impact and effectiveness of subscription programs.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313867"/>
            <a:ext cx="3770590" cy="2387084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313867"/>
            <a:ext cx="30480" cy="2387084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3540681"/>
            <a:ext cx="33169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Products with Highest Discount Utilization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4385429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Identified products most reliant on promotional pricing.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700951"/>
            <a:ext cx="7541181" cy="1669852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4" name="Shape 11"/>
          <p:cNvSpPr/>
          <p:nvPr/>
        </p:nvSpPr>
        <p:spPr>
          <a:xfrm>
            <a:off x="801410" y="570095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27765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641818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Categorized customers into New, Returning, and Loyal based on purchase history.</a:t>
            </a:r>
            <a:endParaRPr lang="en-US" sz="175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C93852EA-D879-9F63-EC5A-3C288770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164" y="4069617"/>
            <a:ext cx="2106097" cy="1279039"/>
          </a:xfrm>
          <a:prstGeom prst="rect">
            <a:avLst/>
          </a:prstGeom>
        </p:spPr>
      </p:pic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DD0636A3-8CC8-CFB0-7B59-63D69187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197" y="5433240"/>
            <a:ext cx="4212193" cy="1279039"/>
          </a:xfrm>
          <a:prstGeom prst="rect">
            <a:avLst/>
          </a:prstGeom>
        </p:spPr>
      </p:pic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9402FFA1-D62B-61C1-8016-B462B8AA4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067" y="6846408"/>
            <a:ext cx="6318290" cy="1279039"/>
          </a:xfrm>
          <a:prstGeom prst="rect">
            <a:avLst/>
          </a:prstGeom>
        </p:spPr>
      </p:pic>
      <p:sp>
        <p:nvSpPr>
          <p:cNvPr id="36" name="Text 2">
            <a:extLst>
              <a:ext uri="{FF2B5EF4-FFF2-40B4-BE49-F238E27FC236}">
                <a16:creationId xmlns:a16="http://schemas.microsoft.com/office/drawing/2014/main" id="{3E5FC223-949A-06A7-9A2D-41877C3E0F86}"/>
              </a:ext>
            </a:extLst>
          </p:cNvPr>
          <p:cNvSpPr/>
          <p:nvPr/>
        </p:nvSpPr>
        <p:spPr>
          <a:xfrm>
            <a:off x="11158536" y="4495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828CD810-1DF2-AE46-834D-83017CFA911B}"/>
              </a:ext>
            </a:extLst>
          </p:cNvPr>
          <p:cNvSpPr/>
          <p:nvPr/>
        </p:nvSpPr>
        <p:spPr>
          <a:xfrm>
            <a:off x="10720388" y="4955250"/>
            <a:ext cx="1400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A8027973-08F2-5916-DED7-F09BF8E19986}"/>
              </a:ext>
            </a:extLst>
          </p:cNvPr>
          <p:cNvSpPr/>
          <p:nvPr/>
        </p:nvSpPr>
        <p:spPr>
          <a:xfrm>
            <a:off x="10797658" y="5639495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39" name="Text 7">
            <a:extLst>
              <a:ext uri="{FF2B5EF4-FFF2-40B4-BE49-F238E27FC236}">
                <a16:creationId xmlns:a16="http://schemas.microsoft.com/office/drawing/2014/main" id="{F72DAE8E-E31D-D6C6-7853-4C13CDC183C1}"/>
              </a:ext>
            </a:extLst>
          </p:cNvPr>
          <p:cNvSpPr/>
          <p:nvPr/>
        </p:nvSpPr>
        <p:spPr>
          <a:xfrm>
            <a:off x="10464164" y="6210217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40" name="Text 10">
            <a:extLst>
              <a:ext uri="{FF2B5EF4-FFF2-40B4-BE49-F238E27FC236}">
                <a16:creationId xmlns:a16="http://schemas.microsoft.com/office/drawing/2014/main" id="{AE32C9E7-5CE3-9934-A85E-A7A6F8EA7B95}"/>
              </a:ext>
            </a:extLst>
          </p:cNvPr>
          <p:cNvSpPr/>
          <p:nvPr/>
        </p:nvSpPr>
        <p:spPr>
          <a:xfrm>
            <a:off x="10879907" y="7016451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428EF70B-A33B-98B7-F03F-1E07F6292911}"/>
              </a:ext>
            </a:extLst>
          </p:cNvPr>
          <p:cNvSpPr/>
          <p:nvPr/>
        </p:nvSpPr>
        <p:spPr>
          <a:xfrm>
            <a:off x="10199905" y="7626739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42" name="Text 0">
            <a:extLst>
              <a:ext uri="{FF2B5EF4-FFF2-40B4-BE49-F238E27FC236}">
                <a16:creationId xmlns:a16="http://schemas.microsoft.com/office/drawing/2014/main" id="{FA1EE025-1181-B124-7318-512095FBBCB4}"/>
              </a:ext>
            </a:extLst>
          </p:cNvPr>
          <p:cNvSpPr/>
          <p:nvPr/>
        </p:nvSpPr>
        <p:spPr>
          <a:xfrm>
            <a:off x="10288785" y="3407237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042" y="414933"/>
            <a:ext cx="7241262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Analysis: Top Products &amp; Age Group Revenue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8042" y="1093827"/>
            <a:ext cx="1357431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identified top-performing products per category and revenue contributions by age group.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8042" y="1655683"/>
            <a:ext cx="40708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3 Most Purchased Products per Category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8042" y="2042279"/>
            <a:ext cx="660308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Highlighted category-level bestsellers for inventory and merchandising.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51842" y="825103"/>
            <a:ext cx="33018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Contribution by Age Group</a:t>
            </a:r>
            <a:endParaRPr lang="en-US" sz="1600" b="1" dirty="0"/>
          </a:p>
        </p:txBody>
      </p:sp>
      <p:sp>
        <p:nvSpPr>
          <p:cNvPr id="8" name="Text 5"/>
          <p:cNvSpPr/>
          <p:nvPr/>
        </p:nvSpPr>
        <p:spPr>
          <a:xfrm>
            <a:off x="7769304" y="1326713"/>
            <a:ext cx="660308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Identified most valuable age segments for targeted marketing.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313" y="1568053"/>
            <a:ext cx="6603087" cy="6603087"/>
          </a:xfrm>
          <a:prstGeom prst="rect">
            <a:avLst/>
          </a:prstGeom>
        </p:spPr>
      </p:pic>
      <p:pic>
        <p:nvPicPr>
          <p:cNvPr id="34" name="Image 0" descr="preencoded.png">
            <a:extLst>
              <a:ext uri="{FF2B5EF4-FFF2-40B4-BE49-F238E27FC236}">
                <a16:creationId xmlns:a16="http://schemas.microsoft.com/office/drawing/2014/main" id="{7A47297B-0ACA-9147-7074-99248449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4365"/>
            <a:ext cx="7506891" cy="2835235"/>
          </a:xfrm>
          <a:prstGeom prst="rect">
            <a:avLst/>
          </a:prstGeom>
        </p:spPr>
      </p:pic>
      <p:sp>
        <p:nvSpPr>
          <p:cNvPr id="41" name="Text 2">
            <a:extLst>
              <a:ext uri="{FF2B5EF4-FFF2-40B4-BE49-F238E27FC236}">
                <a16:creationId xmlns:a16="http://schemas.microsoft.com/office/drawing/2014/main" id="{3C220FA4-147D-C4A4-B51E-AFE89BCAAB90}"/>
              </a:ext>
            </a:extLst>
          </p:cNvPr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2E2702-7714-FC68-BC0E-F3306981C572}"/>
              </a:ext>
            </a:extLst>
          </p:cNvPr>
          <p:cNvSpPr txBox="1"/>
          <p:nvPr/>
        </p:nvSpPr>
        <p:spPr>
          <a:xfrm>
            <a:off x="393539" y="2777924"/>
            <a:ext cx="700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Blouse                                 </a:t>
            </a:r>
            <a:r>
              <a:rPr lang="fr-MA" dirty="0" err="1"/>
              <a:t>Dress</a:t>
            </a:r>
            <a:r>
              <a:rPr lang="fr-MA" dirty="0"/>
              <a:t>                                         </a:t>
            </a:r>
            <a:r>
              <a:rPr lang="fr-MA" dirty="0" err="1"/>
              <a:t>Shirt</a:t>
            </a:r>
            <a:endParaRPr lang="fr-MA" dirty="0"/>
          </a:p>
        </p:txBody>
      </p:sp>
      <p:pic>
        <p:nvPicPr>
          <p:cNvPr id="43" name="Image 5" descr="preencoded.png">
            <a:extLst>
              <a:ext uri="{FF2B5EF4-FFF2-40B4-BE49-F238E27FC236}">
                <a16:creationId xmlns:a16="http://schemas.microsoft.com/office/drawing/2014/main" id="{EECCA103-3D54-D49B-3ACF-F71AE7DBC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5" y="3212149"/>
            <a:ext cx="253713" cy="225532"/>
          </a:xfrm>
          <a:prstGeom prst="rect">
            <a:avLst/>
          </a:prstGeom>
        </p:spPr>
      </p:pic>
      <p:pic>
        <p:nvPicPr>
          <p:cNvPr id="44" name="Image 5" descr="preencoded.png">
            <a:extLst>
              <a:ext uri="{FF2B5EF4-FFF2-40B4-BE49-F238E27FC236}">
                <a16:creationId xmlns:a16="http://schemas.microsoft.com/office/drawing/2014/main" id="{8F9F97E9-8DA5-77F0-52A0-03EF936B3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573" y="3221418"/>
            <a:ext cx="253713" cy="225532"/>
          </a:xfrm>
          <a:prstGeom prst="rect">
            <a:avLst/>
          </a:prstGeom>
        </p:spPr>
      </p:pic>
      <p:pic>
        <p:nvPicPr>
          <p:cNvPr id="45" name="Image 5" descr="preencoded.png">
            <a:extLst>
              <a:ext uri="{FF2B5EF4-FFF2-40B4-BE49-F238E27FC236}">
                <a16:creationId xmlns:a16="http://schemas.microsoft.com/office/drawing/2014/main" id="{097AC385-D3BD-076E-7CA2-A2F8461AC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58" y="3221418"/>
            <a:ext cx="253713" cy="225532"/>
          </a:xfrm>
          <a:prstGeom prst="rect">
            <a:avLst/>
          </a:prstGeom>
        </p:spPr>
      </p:pic>
      <p:pic>
        <p:nvPicPr>
          <p:cNvPr id="46" name="Image 5" descr="preencoded.png">
            <a:extLst>
              <a:ext uri="{FF2B5EF4-FFF2-40B4-BE49-F238E27FC236}">
                <a16:creationId xmlns:a16="http://schemas.microsoft.com/office/drawing/2014/main" id="{B4392466-6A85-8F4F-A0D1-95675EC3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83" y="3232492"/>
            <a:ext cx="253713" cy="225532"/>
          </a:xfrm>
          <a:prstGeom prst="rect">
            <a:avLst/>
          </a:prstGeom>
        </p:spPr>
      </p:pic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id="{3263F396-7E02-56A4-9588-E42A7F937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36" y="3232492"/>
            <a:ext cx="253713" cy="225532"/>
          </a:xfrm>
          <a:prstGeom prst="rect">
            <a:avLst/>
          </a:prstGeom>
        </p:spPr>
      </p:pic>
      <p:pic>
        <p:nvPicPr>
          <p:cNvPr id="48" name="Image 5" descr="preencoded.png">
            <a:extLst>
              <a:ext uri="{FF2B5EF4-FFF2-40B4-BE49-F238E27FC236}">
                <a16:creationId xmlns:a16="http://schemas.microsoft.com/office/drawing/2014/main" id="{5765335E-4FFA-F9A1-D38E-31A136959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33" y="3232961"/>
            <a:ext cx="253713" cy="225532"/>
          </a:xfrm>
          <a:prstGeom prst="rect">
            <a:avLst/>
          </a:prstGeom>
        </p:spPr>
      </p:pic>
      <p:pic>
        <p:nvPicPr>
          <p:cNvPr id="49" name="Image 5" descr="preencoded.png">
            <a:extLst>
              <a:ext uri="{FF2B5EF4-FFF2-40B4-BE49-F238E27FC236}">
                <a16:creationId xmlns:a16="http://schemas.microsoft.com/office/drawing/2014/main" id="{D7AF7EC0-CEE5-867F-06D6-1E954187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247" y="3232492"/>
            <a:ext cx="253713" cy="225532"/>
          </a:xfrm>
          <a:prstGeom prst="rect">
            <a:avLst/>
          </a:prstGeom>
        </p:spPr>
      </p:pic>
      <p:pic>
        <p:nvPicPr>
          <p:cNvPr id="50" name="Image 5" descr="preencoded.png">
            <a:extLst>
              <a:ext uri="{FF2B5EF4-FFF2-40B4-BE49-F238E27FC236}">
                <a16:creationId xmlns:a16="http://schemas.microsoft.com/office/drawing/2014/main" id="{FF9A0D05-A6C1-E99D-8D83-62BB7BD2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824" y="3221418"/>
            <a:ext cx="253713" cy="225532"/>
          </a:xfrm>
          <a:prstGeom prst="rect">
            <a:avLst/>
          </a:prstGeom>
        </p:spPr>
      </p:pic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22BA5B17-D164-C09A-FD91-8B446730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549" y="3232492"/>
            <a:ext cx="253713" cy="225532"/>
          </a:xfrm>
          <a:prstGeom prst="rect">
            <a:avLst/>
          </a:prstGeom>
        </p:spPr>
      </p:pic>
      <p:pic>
        <p:nvPicPr>
          <p:cNvPr id="52" name="Image 5" descr="preencoded.png">
            <a:extLst>
              <a:ext uri="{FF2B5EF4-FFF2-40B4-BE49-F238E27FC236}">
                <a16:creationId xmlns:a16="http://schemas.microsoft.com/office/drawing/2014/main" id="{B0185F5B-A136-4644-06C7-2097FEDE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102" y="3232492"/>
            <a:ext cx="253713" cy="225532"/>
          </a:xfrm>
          <a:prstGeom prst="rect">
            <a:avLst/>
          </a:prstGeom>
        </p:spPr>
      </p:pic>
      <p:pic>
        <p:nvPicPr>
          <p:cNvPr id="53" name="Image 11" descr="preencoded.png">
            <a:extLst>
              <a:ext uri="{FF2B5EF4-FFF2-40B4-BE49-F238E27FC236}">
                <a16:creationId xmlns:a16="http://schemas.microsoft.com/office/drawing/2014/main" id="{52F1CC99-6FC6-21A8-89C0-115FE779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219" y="3228586"/>
            <a:ext cx="237123" cy="210784"/>
          </a:xfrm>
          <a:prstGeom prst="rect">
            <a:avLst/>
          </a:prstGeom>
        </p:spPr>
      </p:pic>
      <p:pic>
        <p:nvPicPr>
          <p:cNvPr id="54" name="Image 12" descr="preencoded.png">
            <a:extLst>
              <a:ext uri="{FF2B5EF4-FFF2-40B4-BE49-F238E27FC236}">
                <a16:creationId xmlns:a16="http://schemas.microsoft.com/office/drawing/2014/main" id="{AB9D5F1A-22A5-0A32-FD66-1A4143D6E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594" y="3212149"/>
            <a:ext cx="237123" cy="210784"/>
          </a:xfrm>
          <a:prstGeom prst="rect">
            <a:avLst/>
          </a:prstGeom>
        </p:spPr>
      </p:pic>
      <p:pic>
        <p:nvPicPr>
          <p:cNvPr id="55" name="Image 13" descr="preencoded.png">
            <a:extLst>
              <a:ext uri="{FF2B5EF4-FFF2-40B4-BE49-F238E27FC236}">
                <a16:creationId xmlns:a16="http://schemas.microsoft.com/office/drawing/2014/main" id="{94A3B479-F016-F01D-8C93-2BFFAF17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497" y="3228586"/>
            <a:ext cx="237123" cy="210784"/>
          </a:xfrm>
          <a:prstGeom prst="rect">
            <a:avLst/>
          </a:prstGeom>
        </p:spPr>
      </p:pic>
      <p:pic>
        <p:nvPicPr>
          <p:cNvPr id="56" name="Image 14" descr="preencoded.png">
            <a:extLst>
              <a:ext uri="{FF2B5EF4-FFF2-40B4-BE49-F238E27FC236}">
                <a16:creationId xmlns:a16="http://schemas.microsoft.com/office/drawing/2014/main" id="{AEBFBAFF-82BD-748B-03BA-0C49E886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790" y="3241936"/>
            <a:ext cx="237123" cy="210784"/>
          </a:xfrm>
          <a:prstGeom prst="rect">
            <a:avLst/>
          </a:prstGeom>
        </p:spPr>
      </p:pic>
      <p:pic>
        <p:nvPicPr>
          <p:cNvPr id="57" name="Image 15" descr="preencoded.png">
            <a:extLst>
              <a:ext uri="{FF2B5EF4-FFF2-40B4-BE49-F238E27FC236}">
                <a16:creationId xmlns:a16="http://schemas.microsoft.com/office/drawing/2014/main" id="{9154D95D-B598-F387-8F7B-8B3C00D6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80" y="3239866"/>
            <a:ext cx="237123" cy="210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436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Interactive Dashboard in Power BI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9984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All insights were consolidated into an interactive Power BI dashboard for visual presentation and data-driven decision-making.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94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dashboard allows stakeholders to explore data and insights dynamically.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586</Words>
  <Application>Microsoft Office PowerPoint</Application>
  <PresentationFormat>Personnalisé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DM Sans</vt:lpstr>
      <vt:lpstr>Libre Baskerville</vt:lpstr>
      <vt:lpstr>Noto Serif</vt:lpstr>
      <vt:lpstr>Noto Serif Light</vt:lpstr>
      <vt:lpstr>Noto Serif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zineb rhallam</cp:lastModifiedBy>
  <cp:revision>2</cp:revision>
  <dcterms:created xsi:type="dcterms:W3CDTF">2026-01-05T10:52:55Z</dcterms:created>
  <dcterms:modified xsi:type="dcterms:W3CDTF">2026-01-05T11:14:08Z</dcterms:modified>
</cp:coreProperties>
</file>